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/>
    <p:restoredTop sz="94704"/>
  </p:normalViewPr>
  <p:slideViewPr>
    <p:cSldViewPr snapToGrid="0" snapToObjects="1">
      <p:cViewPr>
        <p:scale>
          <a:sx n="75" d="100"/>
          <a:sy n="75" d="100"/>
        </p:scale>
        <p:origin x="6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F5385-6A26-2744-9B1D-FBEFB89735E1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C0B6-0A8C-5748-8F6F-4AC2B2356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Exo-AAV is easier to isolate than AAV and also is less likely to produce anti-</a:t>
            </a:r>
            <a:r>
              <a:rPr lang="en-US" dirty="0" err="1"/>
              <a:t>aav</a:t>
            </a:r>
            <a:r>
              <a:rPr lang="en-US" dirty="0"/>
              <a:t>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C0B6-0A8C-5748-8F6F-4AC2B2356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2B51-4CF3-134A-9A10-CA9E4DB29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153BF-B7E1-BC49-A316-F6533C97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726F4-F31B-354A-B450-897C47CC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C47FE-AEA3-084F-A19F-7B535A5B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92324-43FD-F149-99C6-52B7E54E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9B47-0F73-1A4C-854D-0AC789D1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4E612-0E4C-C643-9552-74B3A507A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8DFE-2382-8B44-963C-093C56F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150E1-7271-A547-9AC6-2CCA0B4B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3BDD-9F59-E14A-ABFE-CBFF3573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08E88-ED8D-C64C-BA8D-E67865D29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7C8D2-1AF5-9140-AA23-34CDED840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63C-FF41-2A4C-A110-FAA4267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D1032-36C9-6640-955E-3E2D4AEB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7E48-B7F3-254A-9D9E-B3B7A09D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697B-19CD-AA43-9AA0-DB1FFF5C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C185-4A80-CF43-BCCC-8AACD59A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279DB-3261-204E-8300-C00A1761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3073-3A85-5C4E-A3D2-92BC1F24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F964-D5C5-C947-87AB-32A96319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871E-A7D9-224C-8773-AB75870D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5215-5B54-0940-B884-E732878E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4E30-34BB-D541-BC61-12A79D82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7F73-3787-A345-B615-905DA3E2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C044-4295-FF40-82C2-5A540953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C011-609F-984F-BF72-B0B42166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0E25-C852-1445-A357-4D82B242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12168-EFAF-D341-9278-C1A9FA20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A642F-04D1-2846-8609-F2415776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A9901-D095-B74A-BA93-35B8BCD2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2C203-A9B3-9D4F-9A5D-CA921254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6951-2C00-CD45-9383-7114B922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6A2A3-4F77-0344-AB83-727A06D6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E8698-FBF2-544D-9C07-BB5F45109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CCCCB-F891-014F-A3CB-BC8F656CC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E1650-6CC8-E848-A7D6-F51E28341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C3373-70DA-4343-92E5-6AF5DED5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AEFE4-07CE-D54C-948E-AA3AB745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B8434-E8AC-1140-A3F0-A6F711D0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B3B2-92E7-8A4F-B507-782356CD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40F77-8CB7-9A4A-9860-77EADB02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79750-5B0B-2D4E-A1A5-83006346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8CFC-A329-3948-95F2-1AA305D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B0B1-39A2-9F46-B7DD-44EB02B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870FC-AF15-1447-AD01-1FCE483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E06DD-D47D-6E40-B1BE-73103833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8874-1EDD-7E47-ABD5-2ED15A20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9AA6F-3052-0843-BC8C-98059C78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E858-BBDF-9B4D-AEBC-EB6F272FB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3BCE0-53D4-6B48-967C-7B7475BF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F5116-BAE1-DB42-AEF8-B160ED02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5FF0-D4D9-1047-8170-B4F38FB3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8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F7A1-7C7A-5A4F-B0D1-C0E7048F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FF8F7-CA2E-014B-8DAA-9942FA55A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D2395-2C4B-E743-9C34-2926B615A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9690F-CD93-864E-8C1A-37E23DF0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7A0DB-A319-DC46-88C2-BBA7499D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C9375-0DD2-2141-AE76-5EE16D98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DEAC-8C3F-9240-B4ED-F5625E54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94B5F-0E5D-B442-84EB-81F11EA18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28C2-0F7A-5046-BA2C-A6A5A2425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2BD2-9B3D-B54A-898D-F4981A16CE3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FA4E-0C4F-DD4E-8A97-55546FB3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5D58-EA6C-5B4B-9C47-F660BBC76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D112-50F3-BE44-8307-045D69EE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C17D-E1EE-F745-9B25-41B2D4194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defTabSz="3135313">
              <a:spcBef>
                <a:spcPts val="0"/>
              </a:spcBef>
            </a:pPr>
            <a:r>
              <a:rPr lang="en-US" dirty="0"/>
              <a:t>AAV-delivered CRISPR-mediated </a:t>
            </a:r>
            <a:br>
              <a:rPr lang="en-US" dirty="0"/>
            </a:br>
            <a:r>
              <a:rPr lang="en-US" dirty="0"/>
              <a:t>Cellular Regeneration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AD518-8A66-0046-B525-9F9D11EC7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Pineda</a:t>
            </a:r>
          </a:p>
          <a:p>
            <a:r>
              <a:rPr lang="en-US" dirty="0"/>
              <a:t>ASU/NASA Space Grant Scholar</a:t>
            </a:r>
          </a:p>
          <a:p>
            <a:r>
              <a:rPr lang="en-US" dirty="0"/>
              <a:t>School of Life Sciences Research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3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2E3D-7314-7C41-B24F-20EDBEE5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A7DA53-CFCE-6C43-9F57-CEFC3DE7A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799" y="1153276"/>
            <a:ext cx="4070401" cy="5108354"/>
          </a:xfrm>
        </p:spPr>
      </p:pic>
    </p:spTree>
    <p:extLst>
      <p:ext uri="{BB962C8B-B14F-4D97-AF65-F5344CB8AC3E}">
        <p14:creationId xmlns:p14="http://schemas.microsoft.com/office/powerpoint/2010/main" val="52258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FAC6-78A0-D947-8178-8CA5C39C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CRISPR-Technology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C584BA-913F-5E4B-BD94-EE04F1AC4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027" y="1690688"/>
            <a:ext cx="667594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D05AE-669C-DE45-B920-14FABE7E6119}"/>
              </a:ext>
            </a:extLst>
          </p:cNvPr>
          <p:cNvSpPr txBox="1"/>
          <p:nvPr/>
        </p:nvSpPr>
        <p:spPr>
          <a:xfrm>
            <a:off x="6961019" y="6266330"/>
            <a:ext cx="494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Cavanagh &amp; Anthony </a:t>
            </a:r>
            <a:r>
              <a:rPr lang="en-US" dirty="0" err="1"/>
              <a:t>Garrity</a:t>
            </a:r>
            <a:r>
              <a:rPr lang="en-US" dirty="0"/>
              <a:t>, Tufts University</a:t>
            </a:r>
          </a:p>
        </p:txBody>
      </p:sp>
    </p:spTree>
    <p:extLst>
      <p:ext uri="{BB962C8B-B14F-4D97-AF65-F5344CB8AC3E}">
        <p14:creationId xmlns:p14="http://schemas.microsoft.com/office/powerpoint/2010/main" val="22942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3DB1-190B-BE42-82D6-8534A806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Gene Therapies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0580FF-8FA7-E440-BB57-04BE0391E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690688"/>
            <a:ext cx="4981046" cy="49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034B91E2-6D1E-8E44-A53C-80B429E55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267" y="5994400"/>
            <a:ext cx="2226733" cy="67733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/>
              <a:t>Pineda et, al. </a:t>
            </a:r>
            <a:r>
              <a:rPr lang="en-US" altLang="en-US" sz="1000" i="1" dirty="0"/>
              <a:t>ACS Synth. Biol.</a:t>
            </a:r>
            <a:r>
              <a:rPr lang="en-US" altLang="en-US" sz="1000" dirty="0"/>
              <a:t> </a:t>
            </a:r>
            <a:r>
              <a:rPr lang="en-US" altLang="en-US" sz="1000" b="1" dirty="0"/>
              <a:t> 2017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164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4465-F08F-7E4C-B665-C830A095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Hair Cells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F28B79-9F87-BA42-AA4A-C1066251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658"/>
          <a:stretch/>
        </p:blipFill>
        <p:spPr>
          <a:xfrm>
            <a:off x="2366074" y="1690688"/>
            <a:ext cx="7459852" cy="4324785"/>
          </a:xfrm>
        </p:spPr>
      </p:pic>
    </p:spTree>
    <p:extLst>
      <p:ext uri="{BB962C8B-B14F-4D97-AF65-F5344CB8AC3E}">
        <p14:creationId xmlns:p14="http://schemas.microsoft.com/office/powerpoint/2010/main" val="163528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8CD7-DAF3-114C-81BA-3742267C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Regeneration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23A4B-C310-A94D-A5D1-9C510ECC6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56568"/>
            <a:ext cx="4815634" cy="66014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E1B9C-DB80-C046-8BAD-242B05035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31" t="-1" r="-219" b="195"/>
          <a:stretch/>
        </p:blipFill>
        <p:spPr>
          <a:xfrm>
            <a:off x="1083731" y="1690688"/>
            <a:ext cx="3572935" cy="4964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16AFC-5114-624B-8AC1-ACC5FFF6863F}"/>
              </a:ext>
            </a:extLst>
          </p:cNvPr>
          <p:cNvSpPr txBox="1"/>
          <p:nvPr/>
        </p:nvSpPr>
        <p:spPr>
          <a:xfrm>
            <a:off x="838200" y="1456267"/>
            <a:ext cx="956733" cy="541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6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A9FF-C3C0-0C49-B094-D5C9930B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Delivery - AAV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7B845-905A-9849-918D-D6728BD3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468" y="1690688"/>
            <a:ext cx="5831063" cy="43632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10860-0998-1A42-9126-169578E2BF40}"/>
              </a:ext>
            </a:extLst>
          </p:cNvPr>
          <p:cNvSpPr txBox="1"/>
          <p:nvPr/>
        </p:nvSpPr>
        <p:spPr>
          <a:xfrm>
            <a:off x="8924887" y="6366934"/>
            <a:ext cx="32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 National Library of Medicine</a:t>
            </a:r>
          </a:p>
        </p:txBody>
      </p:sp>
    </p:spTree>
    <p:extLst>
      <p:ext uri="{BB962C8B-B14F-4D97-AF65-F5344CB8AC3E}">
        <p14:creationId xmlns:p14="http://schemas.microsoft.com/office/powerpoint/2010/main" val="288706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EB80-1559-704A-B0E2-367DDA08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Exo-AAV</a:t>
            </a:r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id="{D2D225A4-CD9C-3846-B501-768EFCAB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" b="-1438"/>
          <a:stretch/>
        </p:blipFill>
        <p:spPr>
          <a:xfrm>
            <a:off x="4120587" y="1513224"/>
            <a:ext cx="3961389" cy="4423797"/>
          </a:xfrm>
          <a:prstGeom prst="rect">
            <a:avLst/>
          </a:prstGeom>
        </p:spPr>
      </p:pic>
      <p:sp>
        <p:nvSpPr>
          <p:cNvPr id="5" name="CuadroTexto 27">
            <a:extLst>
              <a:ext uri="{FF2B5EF4-FFF2-40B4-BE49-F238E27FC236}">
                <a16:creationId xmlns:a16="http://schemas.microsoft.com/office/drawing/2014/main" id="{D3B5FCFF-8054-DA45-A744-122B2ABDE0E8}"/>
              </a:ext>
            </a:extLst>
          </p:cNvPr>
          <p:cNvSpPr txBox="1"/>
          <p:nvPr/>
        </p:nvSpPr>
        <p:spPr>
          <a:xfrm>
            <a:off x="9264569" y="6318986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György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Molecular Therapy, 2017. </a:t>
            </a:r>
          </a:p>
        </p:txBody>
      </p:sp>
    </p:spTree>
    <p:extLst>
      <p:ext uri="{BB962C8B-B14F-4D97-AF65-F5344CB8AC3E}">
        <p14:creationId xmlns:p14="http://schemas.microsoft.com/office/powerpoint/2010/main" val="151156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17C6-F3DB-1F47-BD96-344D8223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Auditory Brainstem Response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83B2DE3-E9CA-244F-92BA-3669F9BD0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33886" r="879" b="25195"/>
          <a:stretch/>
        </p:blipFill>
        <p:spPr>
          <a:xfrm>
            <a:off x="461682" y="2689412"/>
            <a:ext cx="5130927" cy="269041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E94FD5DF-AEA4-D949-80E8-839FF8CCD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34153" r="1250" b="20808"/>
          <a:stretch/>
        </p:blipFill>
        <p:spPr>
          <a:xfrm>
            <a:off x="6789830" y="2689412"/>
            <a:ext cx="4646038" cy="2690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6BC35E-937A-5542-99CF-BF9E1B12E39C}"/>
              </a:ext>
            </a:extLst>
          </p:cNvPr>
          <p:cNvSpPr txBox="1"/>
          <p:nvPr/>
        </p:nvSpPr>
        <p:spPr>
          <a:xfrm>
            <a:off x="1675300" y="5448830"/>
            <a:ext cx="270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Before inducing damage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5E815-C6C5-8648-A82C-0E3702618C0C}"/>
              </a:ext>
            </a:extLst>
          </p:cNvPr>
          <p:cNvSpPr txBox="1"/>
          <p:nvPr/>
        </p:nvSpPr>
        <p:spPr>
          <a:xfrm>
            <a:off x="7761004" y="5633496"/>
            <a:ext cx="254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After inducing damage</a:t>
            </a:r>
          </a:p>
        </p:txBody>
      </p:sp>
    </p:spTree>
    <p:extLst>
      <p:ext uri="{BB962C8B-B14F-4D97-AF65-F5344CB8AC3E}">
        <p14:creationId xmlns:p14="http://schemas.microsoft.com/office/powerpoint/2010/main" val="97219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7460-1C1A-8E49-9855-75BC7816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7FDE9-0EF6-1C48-B342-53A6AB4C9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360" y="2403237"/>
            <a:ext cx="3979279" cy="29863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3BAC6-8907-E042-99A3-BB491BA8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2" y="4611485"/>
            <a:ext cx="3048796" cy="155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65AEFD-5CE0-6447-A08F-57C88965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2" y="1913226"/>
            <a:ext cx="3048796" cy="178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26380-DC30-994A-9A88-EF2402C6A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176" y="3432685"/>
            <a:ext cx="2364325" cy="3156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E5BCA9-EDAF-D545-B5D0-1AAF3C31F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839" y="1615837"/>
            <a:ext cx="1905000" cy="157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19231D-769E-CB43-BF68-2B7A8809D476}"/>
              </a:ext>
            </a:extLst>
          </p:cNvPr>
          <p:cNvSpPr txBox="1"/>
          <p:nvPr/>
        </p:nvSpPr>
        <p:spPr>
          <a:xfrm>
            <a:off x="5524368" y="552118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SKMO Lab</a:t>
            </a:r>
          </a:p>
        </p:txBody>
      </p:sp>
    </p:spTree>
    <p:extLst>
      <p:ext uri="{BB962C8B-B14F-4D97-AF65-F5344CB8AC3E}">
        <p14:creationId xmlns:p14="http://schemas.microsoft.com/office/powerpoint/2010/main" val="329055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101</Words>
  <Application>Microsoft Macintosh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Times New Roman</vt:lpstr>
      <vt:lpstr>Office Theme</vt:lpstr>
      <vt:lpstr>AAV-delivered CRISPR-mediated  Cellular Regeneration  </vt:lpstr>
      <vt:lpstr>CRISPR-Technology</vt:lpstr>
      <vt:lpstr>CRISPR Gene Therapies</vt:lpstr>
      <vt:lpstr>Ear Hair Cells</vt:lpstr>
      <vt:lpstr>Cellular Regeneration</vt:lpstr>
      <vt:lpstr>Viral Delivery - AAV</vt:lpstr>
      <vt:lpstr>Exo-AAV</vt:lpstr>
      <vt:lpstr>Auditory Brainstem Response</vt:lpstr>
      <vt:lpstr>Acknowledgements</vt:lpstr>
      <vt:lpstr>Questions?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AAV-delivered CRISPR-mediated  Cellular Regeneration  </dc:title>
  <dc:creator>mapineda8@gmail.com</dc:creator>
  <cp:lastModifiedBy>mapineda8@gmail.com</cp:lastModifiedBy>
  <cp:revision>9</cp:revision>
  <dcterms:created xsi:type="dcterms:W3CDTF">2018-03-30T16:12:09Z</dcterms:created>
  <dcterms:modified xsi:type="dcterms:W3CDTF">2018-03-30T22:59:15Z</dcterms:modified>
</cp:coreProperties>
</file>